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2" r:id="rId4"/>
    <p:sldId id="258" r:id="rId5"/>
    <p:sldId id="257" r:id="rId6"/>
    <p:sldId id="263" r:id="rId7"/>
    <p:sldId id="260" r:id="rId8"/>
    <p:sldId id="261" r:id="rId9"/>
    <p:sldId id="268" r:id="rId10"/>
    <p:sldId id="267" r:id="rId11"/>
    <p:sldId id="266" r:id="rId12"/>
    <p:sldId id="265" r:id="rId13"/>
    <p:sldId id="271" r:id="rId14"/>
    <p:sldId id="276" r:id="rId15"/>
    <p:sldId id="270" r:id="rId16"/>
    <p:sldId id="269" r:id="rId17"/>
    <p:sldId id="275" r:id="rId18"/>
    <p:sldId id="277" r:id="rId19"/>
    <p:sldId id="264" r:id="rId20"/>
    <p:sldId id="274" r:id="rId21"/>
    <p:sldId id="273" r:id="rId22"/>
    <p:sldId id="282" r:id="rId23"/>
    <p:sldId id="281" r:id="rId24"/>
    <p:sldId id="280" r:id="rId25"/>
    <p:sldId id="279" r:id="rId26"/>
    <p:sldId id="278" r:id="rId27"/>
    <p:sldId id="287" r:id="rId28"/>
    <p:sldId id="286" r:id="rId29"/>
    <p:sldId id="285" r:id="rId30"/>
    <p:sldId id="284" r:id="rId31"/>
    <p:sldId id="283" r:id="rId32"/>
    <p:sldId id="272" r:id="rId33"/>
    <p:sldId id="291" r:id="rId34"/>
    <p:sldId id="290" r:id="rId35"/>
    <p:sldId id="289" r:id="rId36"/>
    <p:sldId id="300" r:id="rId37"/>
    <p:sldId id="299" r:id="rId38"/>
    <p:sldId id="288" r:id="rId39"/>
    <p:sldId id="298" r:id="rId40"/>
    <p:sldId id="297" r:id="rId41"/>
    <p:sldId id="296" r:id="rId42"/>
    <p:sldId id="295" r:id="rId43"/>
    <p:sldId id="294" r:id="rId44"/>
    <p:sldId id="293" r:id="rId45"/>
    <p:sldId id="292" r:id="rId46"/>
    <p:sldId id="302" r:id="rId4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8E05-7D08-4315-A43B-9870B3AB28E1}" type="datetimeFigureOut">
              <a:rPr lang="gl-ES" smtClean="0"/>
              <a:t>16/03/2024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5A53-D87F-47CA-9F5E-0287BC587436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492562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8E05-7D08-4315-A43B-9870B3AB28E1}" type="datetimeFigureOut">
              <a:rPr lang="gl-ES" smtClean="0"/>
              <a:t>16/03/2024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5A53-D87F-47CA-9F5E-0287BC587436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519547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8E05-7D08-4315-A43B-9870B3AB28E1}" type="datetimeFigureOut">
              <a:rPr lang="gl-ES" smtClean="0"/>
              <a:t>16/03/2024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5A53-D87F-47CA-9F5E-0287BC587436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368329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8E05-7D08-4315-A43B-9870B3AB28E1}" type="datetimeFigureOut">
              <a:rPr lang="gl-ES" smtClean="0"/>
              <a:t>16/03/2024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5A53-D87F-47CA-9F5E-0287BC587436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6418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8E05-7D08-4315-A43B-9870B3AB28E1}" type="datetimeFigureOut">
              <a:rPr lang="gl-ES" smtClean="0"/>
              <a:t>16/03/2024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5A53-D87F-47CA-9F5E-0287BC587436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34031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8E05-7D08-4315-A43B-9870B3AB28E1}" type="datetimeFigureOut">
              <a:rPr lang="gl-ES" smtClean="0"/>
              <a:t>16/03/2024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5A53-D87F-47CA-9F5E-0287BC587436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255870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8E05-7D08-4315-A43B-9870B3AB28E1}" type="datetimeFigureOut">
              <a:rPr lang="gl-ES" smtClean="0"/>
              <a:t>16/03/2024</a:t>
            </a:fld>
            <a:endParaRPr lang="gl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5A53-D87F-47CA-9F5E-0287BC587436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638691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8E05-7D08-4315-A43B-9870B3AB28E1}" type="datetimeFigureOut">
              <a:rPr lang="gl-ES" smtClean="0"/>
              <a:t>16/03/2024</a:t>
            </a:fld>
            <a:endParaRPr lang="gl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5A53-D87F-47CA-9F5E-0287BC587436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899576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8E05-7D08-4315-A43B-9870B3AB28E1}" type="datetimeFigureOut">
              <a:rPr lang="gl-ES" smtClean="0"/>
              <a:t>16/03/2024</a:t>
            </a:fld>
            <a:endParaRPr lang="gl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5A53-D87F-47CA-9F5E-0287BC587436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829356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8E05-7D08-4315-A43B-9870B3AB28E1}" type="datetimeFigureOut">
              <a:rPr lang="gl-ES" smtClean="0"/>
              <a:t>16/03/2024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5A53-D87F-47CA-9F5E-0287BC587436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6449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gl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C8E05-7D08-4315-A43B-9870B3AB28E1}" type="datetimeFigureOut">
              <a:rPr lang="gl-ES" smtClean="0"/>
              <a:t>16/03/2024</a:t>
            </a:fld>
            <a:endParaRPr lang="gl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gl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75A53-D87F-47CA-9F5E-0287BC587436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45277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gl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gl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C8E05-7D08-4315-A43B-9870B3AB28E1}" type="datetimeFigureOut">
              <a:rPr lang="gl-ES" smtClean="0"/>
              <a:t>16/03/2024</a:t>
            </a:fld>
            <a:endParaRPr lang="gl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gl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75A53-D87F-47CA-9F5E-0287BC587436}" type="slidenum">
              <a:rPr lang="gl-ES" smtClean="0"/>
              <a:t>‹Nº›</a:t>
            </a:fld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60917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37127" y="1553720"/>
            <a:ext cx="101743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9600" b="1" dirty="0"/>
              <a:t>bechos pau</a:t>
            </a:r>
          </a:p>
        </p:txBody>
      </p:sp>
      <p:sp>
        <p:nvSpPr>
          <p:cNvPr id="3" name="3 CuadroTexto"/>
          <p:cNvSpPr txBox="1"/>
          <p:nvPr/>
        </p:nvSpPr>
        <p:spPr>
          <a:xfrm>
            <a:off x="2539906" y="517206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prstClr val="black"/>
                </a:solidFill>
                <a:latin typeface="Bradley Hand ITC" pitchFamily="66" charset="0"/>
              </a:rPr>
              <a:t>AS LIDEIRAS DE ROQUE</a:t>
            </a:r>
          </a:p>
        </p:txBody>
      </p:sp>
      <p:sp>
        <p:nvSpPr>
          <p:cNvPr id="5" name="5 CuadroTexto"/>
          <p:cNvSpPr txBox="1"/>
          <p:nvPr/>
        </p:nvSpPr>
        <p:spPr>
          <a:xfrm>
            <a:off x="7066914" y="6064623"/>
            <a:ext cx="4454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COUSIÑAS FEITAS NA CASA</a:t>
            </a:r>
          </a:p>
        </p:txBody>
      </p:sp>
      <p:pic>
        <p:nvPicPr>
          <p:cNvPr id="6" name="6 Imagen" descr="LÁPIZ 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C4DF9C"/>
              </a:clrFrom>
              <a:clrTo>
                <a:srgbClr val="C4DF9C">
                  <a:alpha val="0"/>
                </a:srgbClr>
              </a:clrTo>
            </a:clrChange>
          </a:blip>
          <a:stretch>
            <a:fillRect/>
          </a:stretch>
        </p:blipFill>
        <p:spPr>
          <a:xfrm rot="196276">
            <a:off x="10413270" y="5021308"/>
            <a:ext cx="786297" cy="1102313"/>
          </a:xfrm>
          <a:prstGeom prst="rect">
            <a:avLst/>
          </a:prstGeom>
        </p:spPr>
      </p:pic>
      <p:sp>
        <p:nvSpPr>
          <p:cNvPr id="7" name="4 CuadroTexto"/>
          <p:cNvSpPr txBox="1"/>
          <p:nvPr/>
        </p:nvSpPr>
        <p:spPr>
          <a:xfrm rot="16200000">
            <a:off x="-563825" y="4906979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/>
              <a:t>Mon</a:t>
            </a:r>
            <a:r>
              <a:rPr lang="es-ES" sz="2400" b="1" dirty="0"/>
              <a:t> </a:t>
            </a:r>
            <a:r>
              <a:rPr lang="es-ES" sz="2400" b="1" dirty="0" err="1"/>
              <a:t>Daporta</a:t>
            </a:r>
            <a:endParaRPr lang="es-ES" sz="2400" b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778" y="3412177"/>
            <a:ext cx="4527008" cy="302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804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452315" y="5724976"/>
            <a:ext cx="23310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1400" b="1" dirty="0"/>
              <a:t>outros </a:t>
            </a:r>
            <a:r>
              <a:rPr lang="pt-BR" sz="1400" b="1" dirty="0" err="1"/>
              <a:t>fásmidos</a:t>
            </a:r>
            <a:r>
              <a:rPr lang="pt-BR" sz="1400" b="1" dirty="0"/>
              <a:t> </a:t>
            </a:r>
            <a:r>
              <a:rPr lang="pt-BR" sz="1400" dirty="0" err="1"/>
              <a:t>teñen</a:t>
            </a:r>
            <a:r>
              <a:rPr lang="pt-BR" sz="1400" dirty="0"/>
              <a:t> corpos robustos e, </a:t>
            </a:r>
            <a:r>
              <a:rPr lang="pt-BR" sz="1400" dirty="0" err="1"/>
              <a:t>en</a:t>
            </a:r>
            <a:r>
              <a:rPr lang="pt-BR" sz="1400" dirty="0"/>
              <a:t> </a:t>
            </a:r>
            <a:r>
              <a:rPr lang="gl-ES" sz="1400" dirty="0"/>
              <a:t>moitas</a:t>
            </a:r>
            <a:r>
              <a:rPr lang="pt-BR" sz="1400" dirty="0"/>
              <a:t> </a:t>
            </a:r>
            <a:r>
              <a:rPr lang="pt-BR" sz="1400" dirty="0" err="1"/>
              <a:t>ocasións</a:t>
            </a:r>
            <a:r>
              <a:rPr lang="pt-BR" sz="1400" dirty="0"/>
              <a:t>, </a:t>
            </a:r>
            <a:r>
              <a:rPr lang="pt-BR" sz="1400" dirty="0" err="1"/>
              <a:t>protuberancias</a:t>
            </a:r>
            <a:r>
              <a:rPr lang="pt-BR" sz="1400" dirty="0"/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98" y="3277931"/>
            <a:ext cx="4477512" cy="298094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29803" y="330335"/>
            <a:ext cx="53232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Os </a:t>
            </a:r>
            <a:r>
              <a:rPr lang="pt-BR" sz="2400" b="1" dirty="0" err="1"/>
              <a:t>bechos</a:t>
            </a:r>
            <a:r>
              <a:rPr lang="pt-BR" sz="2400" b="1" dirty="0"/>
              <a:t> pau </a:t>
            </a:r>
            <a:r>
              <a:rPr lang="pt-BR" sz="2400" dirty="0" err="1"/>
              <a:t>son</a:t>
            </a:r>
            <a:r>
              <a:rPr lang="pt-BR" sz="2400" dirty="0"/>
              <a:t> </a:t>
            </a:r>
            <a:r>
              <a:rPr lang="pt-BR" sz="2400" dirty="0" err="1"/>
              <a:t>insectos</a:t>
            </a:r>
            <a:r>
              <a:rPr lang="pt-BR" sz="2400" dirty="0"/>
              <a:t> do </a:t>
            </a:r>
            <a:r>
              <a:rPr lang="pt-BR" sz="2400" dirty="0" err="1"/>
              <a:t>orde</a:t>
            </a:r>
            <a:r>
              <a:rPr lang="pt-BR" sz="2400" dirty="0"/>
              <a:t> dos </a:t>
            </a:r>
            <a:r>
              <a:rPr lang="pt-BR" sz="2400" dirty="0" err="1"/>
              <a:t>fásmidos</a:t>
            </a:r>
            <a:r>
              <a:rPr lang="pt-BR" sz="2400" dirty="0"/>
              <a:t> (</a:t>
            </a:r>
            <a:r>
              <a:rPr lang="pt-BR" sz="2400" i="1" dirty="0" err="1"/>
              <a:t>Phasmida</a:t>
            </a:r>
            <a:r>
              <a:rPr lang="pt-BR" sz="2400" dirty="0"/>
              <a:t> ou </a:t>
            </a:r>
            <a:r>
              <a:rPr lang="pt-BR" sz="2400" i="1" dirty="0" err="1"/>
              <a:t>Phasmatodea</a:t>
            </a:r>
            <a:r>
              <a:rPr lang="pt-BR" sz="2400" dirty="0"/>
              <a:t>), do que </a:t>
            </a:r>
            <a:r>
              <a:rPr lang="pt-BR" sz="2400" dirty="0" err="1"/>
              <a:t>tamén</a:t>
            </a:r>
            <a:r>
              <a:rPr lang="pt-BR" sz="2400" dirty="0"/>
              <a:t> </a:t>
            </a:r>
            <a:r>
              <a:rPr lang="pt-BR" sz="2400" dirty="0" err="1"/>
              <a:t>fan</a:t>
            </a:r>
            <a:r>
              <a:rPr lang="pt-BR" sz="2400" dirty="0"/>
              <a:t> parte os </a:t>
            </a:r>
            <a:r>
              <a:rPr lang="pt-BR" sz="2400" dirty="0" err="1"/>
              <a:t>bechos</a:t>
            </a:r>
            <a:r>
              <a:rPr lang="pt-BR" sz="2400" dirty="0"/>
              <a:t> </a:t>
            </a:r>
            <a:r>
              <a:rPr lang="pt-BR" sz="2400" dirty="0" err="1"/>
              <a:t>folla</a:t>
            </a:r>
            <a:r>
              <a:rPr lang="pt-BR" sz="2400" dirty="0"/>
              <a:t> e outros, que </a:t>
            </a:r>
            <a:r>
              <a:rPr lang="pt-BR" sz="2400" dirty="0" err="1"/>
              <a:t>teñen</a:t>
            </a:r>
            <a:r>
              <a:rPr lang="pt-BR" sz="2400" dirty="0"/>
              <a:t> características </a:t>
            </a:r>
            <a:r>
              <a:rPr lang="pt-BR" sz="2400" dirty="0" err="1"/>
              <a:t>semellantes</a:t>
            </a:r>
            <a:r>
              <a:rPr lang="pt-BR" sz="2400" dirty="0"/>
              <a:t> mais diferentes estruturas corporais: 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239813" y="1006566"/>
            <a:ext cx="22623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/>
              <a:t>os </a:t>
            </a:r>
            <a:r>
              <a:rPr lang="pt-BR" sz="1400" b="1" dirty="0" err="1"/>
              <a:t>bechos</a:t>
            </a:r>
            <a:r>
              <a:rPr lang="pt-BR" sz="1400" b="1" dirty="0"/>
              <a:t> pau </a:t>
            </a:r>
            <a:r>
              <a:rPr lang="pt-BR" sz="1400" dirty="0" err="1"/>
              <a:t>teñen</a:t>
            </a:r>
            <a:r>
              <a:rPr lang="pt-BR" sz="1400" dirty="0"/>
              <a:t> corpos longos, cilíndricos, e </a:t>
            </a:r>
            <a:r>
              <a:rPr lang="pt-BR" sz="1400" dirty="0" err="1"/>
              <a:t>poden</a:t>
            </a:r>
            <a:r>
              <a:rPr lang="pt-BR" sz="1400" dirty="0"/>
              <a:t> ter ou non ter ás.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128802" y="3008358"/>
            <a:ext cx="26913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/>
              <a:t>os </a:t>
            </a:r>
            <a:r>
              <a:rPr lang="pt-BR" sz="1400" b="1" dirty="0" err="1"/>
              <a:t>bechos</a:t>
            </a:r>
            <a:r>
              <a:rPr lang="pt-BR" sz="1400" b="1" dirty="0"/>
              <a:t> </a:t>
            </a:r>
            <a:r>
              <a:rPr lang="pt-BR" sz="1400" b="1" dirty="0" err="1"/>
              <a:t>folla</a:t>
            </a:r>
            <a:r>
              <a:rPr lang="pt-BR" sz="1400" b="1" dirty="0"/>
              <a:t> </a:t>
            </a:r>
            <a:r>
              <a:rPr lang="pt-BR" sz="1400" dirty="0" err="1"/>
              <a:t>teñen</a:t>
            </a:r>
            <a:r>
              <a:rPr lang="pt-BR" sz="1400" dirty="0"/>
              <a:t> os corpos aplanados </a:t>
            </a:r>
            <a:r>
              <a:rPr lang="pt-BR" sz="1400" dirty="0" err="1"/>
              <a:t>dorsoventralmente</a:t>
            </a:r>
            <a:r>
              <a:rPr lang="pt-BR" sz="1400" dirty="0"/>
              <a:t>, </a:t>
            </a:r>
            <a:r>
              <a:rPr lang="pt-BR" sz="1400" dirty="0" err="1"/>
              <a:t>con</a:t>
            </a:r>
            <a:r>
              <a:rPr lang="pt-BR" sz="1400" dirty="0"/>
              <a:t> ás e </a:t>
            </a:r>
            <a:r>
              <a:rPr lang="pt-BR" sz="1400" dirty="0" err="1"/>
              <a:t>con</a:t>
            </a:r>
            <a:r>
              <a:rPr lang="pt-BR" sz="1400" dirty="0"/>
              <a:t> </a:t>
            </a:r>
            <a:r>
              <a:rPr lang="pt-BR" sz="1400" dirty="0" err="1"/>
              <a:t>expansións</a:t>
            </a:r>
            <a:r>
              <a:rPr lang="pt-BR" sz="1400" dirty="0"/>
              <a:t> laminares nas patas;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947" y="265962"/>
            <a:ext cx="3249425" cy="243706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573" y="4267792"/>
            <a:ext cx="2927797" cy="219584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1" y="2362656"/>
            <a:ext cx="2542370" cy="254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20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91675" y="5787809"/>
            <a:ext cx="100816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Mapa coa </a:t>
            </a:r>
            <a:r>
              <a:rPr lang="pt-BR" dirty="0" err="1"/>
              <a:t>distribución</a:t>
            </a:r>
            <a:r>
              <a:rPr lang="pt-BR" dirty="0"/>
              <a:t> dos </a:t>
            </a:r>
            <a:r>
              <a:rPr lang="pt-BR" dirty="0" err="1"/>
              <a:t>bechos</a:t>
            </a:r>
            <a:r>
              <a:rPr lang="pt-BR" dirty="0"/>
              <a:t> pau no mundo. </a:t>
            </a:r>
          </a:p>
          <a:p>
            <a:r>
              <a:rPr lang="pt-BR" dirty="0"/>
              <a:t>A maior parte das </a:t>
            </a:r>
            <a:r>
              <a:rPr lang="pt-BR" dirty="0" err="1"/>
              <a:t>especies</a:t>
            </a:r>
            <a:r>
              <a:rPr lang="pt-BR" dirty="0"/>
              <a:t> </a:t>
            </a:r>
            <a:r>
              <a:rPr lang="pt-BR" dirty="0" err="1"/>
              <a:t>atópanse</a:t>
            </a:r>
            <a:r>
              <a:rPr lang="pt-BR" dirty="0"/>
              <a:t> entre os Trópicos, onde as temperaturas e a humidade </a:t>
            </a:r>
            <a:r>
              <a:rPr lang="pt-BR" dirty="0" err="1"/>
              <a:t>son</a:t>
            </a:r>
            <a:r>
              <a:rPr lang="pt-BR" dirty="0"/>
              <a:t> altas. </a:t>
            </a:r>
          </a:p>
          <a:p>
            <a:r>
              <a:rPr lang="pt-BR" dirty="0">
                <a:solidFill>
                  <a:srgbClr val="FF0000"/>
                </a:solidFill>
              </a:rPr>
              <a:t>A </a:t>
            </a:r>
            <a:r>
              <a:rPr lang="pt-BR" dirty="0" err="1">
                <a:solidFill>
                  <a:srgbClr val="FF0000"/>
                </a:solidFill>
              </a:rPr>
              <a:t>rexión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Indomalaia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acolle</a:t>
            </a:r>
            <a:r>
              <a:rPr lang="pt-BR" dirty="0">
                <a:solidFill>
                  <a:srgbClr val="FF0000"/>
                </a:solidFill>
              </a:rPr>
              <a:t> case o 50 % das </a:t>
            </a:r>
            <a:r>
              <a:rPr lang="pt-BR" dirty="0" err="1">
                <a:solidFill>
                  <a:srgbClr val="FF0000"/>
                </a:solidFill>
              </a:rPr>
              <a:t>especies</a:t>
            </a:r>
            <a:r>
              <a:rPr lang="pt-BR" dirty="0">
                <a:solidFill>
                  <a:srgbClr val="FF0000"/>
                </a:solidFill>
              </a:rPr>
              <a:t> do planeta</a:t>
            </a:r>
            <a:r>
              <a:rPr lang="pt-BR" dirty="0"/>
              <a:t>.</a:t>
            </a:r>
            <a:endParaRPr lang="gl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991675" y="259682"/>
            <a:ext cx="9903852" cy="552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74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0710" y="835777"/>
            <a:ext cx="305658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dirty="0"/>
              <a:t>Non son doados de ver porque maiormente son animais crípticos, de cores verdes, castañas claras ou grises; que se camuflan ben no medio no que se desenvolven. </a:t>
            </a:r>
          </a:p>
          <a:p>
            <a:r>
              <a:rPr lang="gl-ES" sz="2400" dirty="0"/>
              <a:t>Viven nas árbores e nos matos dos que se alimentan, e adoitan estar activos pola noite.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96" y="512666"/>
            <a:ext cx="8400135" cy="558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24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92603" y="2208051"/>
            <a:ext cx="315532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dirty="0"/>
              <a:t>As femias son sempre máis grandes ca os machos.</a:t>
            </a:r>
          </a:p>
          <a:p>
            <a:r>
              <a:rPr lang="gl-ES" sz="2400" dirty="0"/>
              <a:t>Pódense reproducir sexualmente e/ou por partenoxénese. Hai especies ás que non se lle coñecen machos.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200" y="294865"/>
            <a:ext cx="8400638" cy="568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225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5255" y="2790199"/>
            <a:ext cx="36361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gl-ES" sz="2400" dirty="0">
                <a:solidFill>
                  <a:prstClr val="black"/>
                </a:solidFill>
              </a:rPr>
              <a:t>Poñen ovos de formas curiosas que, segundo as especies, deixan polo chan, enterran, ou apegan ás plantas nas que viven.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787214" y="6033084"/>
            <a:ext cx="3424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sz="1400" dirty="0"/>
              <a:t>Algúns ovos de fásmidos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574" y="399245"/>
            <a:ext cx="6324946" cy="594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0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56315" y="348304"/>
            <a:ext cx="56194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Os </a:t>
            </a:r>
            <a:r>
              <a:rPr lang="pt-BR" sz="2400" dirty="0" err="1"/>
              <a:t>inmaturos</a:t>
            </a:r>
            <a:r>
              <a:rPr lang="pt-BR" sz="2400" dirty="0"/>
              <a:t> (ninfas) </a:t>
            </a:r>
            <a:r>
              <a:rPr lang="pt-BR" sz="2400" dirty="0" err="1"/>
              <a:t>son</a:t>
            </a:r>
            <a:r>
              <a:rPr lang="pt-BR" sz="2400" dirty="0"/>
              <a:t> </a:t>
            </a:r>
            <a:r>
              <a:rPr lang="pt-BR" sz="2400" dirty="0" err="1"/>
              <a:t>semellantes</a:t>
            </a:r>
            <a:r>
              <a:rPr lang="pt-BR" sz="2400" dirty="0"/>
              <a:t> aos adultos. Para completar o </a:t>
            </a:r>
            <a:r>
              <a:rPr lang="pt-BR" sz="2400" dirty="0" err="1"/>
              <a:t>desenvolvemento</a:t>
            </a:r>
            <a:r>
              <a:rPr lang="pt-BR" sz="2400" dirty="0"/>
              <a:t> </a:t>
            </a:r>
            <a:r>
              <a:rPr lang="pt-BR" sz="2400" dirty="0" err="1"/>
              <a:t>fan</a:t>
            </a:r>
            <a:r>
              <a:rPr lang="pt-BR" sz="2400" dirty="0"/>
              <a:t> de 5 a 7 mudas (as </a:t>
            </a:r>
            <a:r>
              <a:rPr lang="pt-BR" sz="2400" dirty="0" err="1"/>
              <a:t>femias</a:t>
            </a:r>
            <a:r>
              <a:rPr lang="pt-BR" sz="2400" dirty="0"/>
              <a:t> </a:t>
            </a:r>
            <a:r>
              <a:rPr lang="pt-BR" sz="2400" dirty="0" err="1"/>
              <a:t>fan</a:t>
            </a:r>
            <a:r>
              <a:rPr lang="pt-BR" sz="2400" dirty="0"/>
              <a:t> </a:t>
            </a:r>
            <a:r>
              <a:rPr lang="pt-BR" sz="2400" dirty="0" err="1"/>
              <a:t>máis</a:t>
            </a:r>
            <a:r>
              <a:rPr lang="pt-BR" sz="2400" dirty="0"/>
              <a:t> mudas </a:t>
            </a:r>
            <a:r>
              <a:rPr lang="pt-BR" sz="2400" dirty="0" err="1"/>
              <a:t>ca</a:t>
            </a:r>
            <a:r>
              <a:rPr lang="pt-BR" sz="2400" dirty="0"/>
              <a:t> os machos). </a:t>
            </a:r>
            <a:endParaRPr lang="gl-E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70" y="2150770"/>
            <a:ext cx="5593727" cy="419529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035" y="244699"/>
            <a:ext cx="3791025" cy="574397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578035" y="6084455"/>
            <a:ext cx="3791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/>
              <a:t>Exemplar que acaba de mudar (arriba, de cor branca, a “pel” que acaba de deixar)</a:t>
            </a:r>
          </a:p>
        </p:txBody>
      </p:sp>
    </p:spTree>
    <p:extLst>
      <p:ext uri="{BB962C8B-B14F-4D97-AF65-F5344CB8AC3E}">
        <p14:creationId xmlns:p14="http://schemas.microsoft.com/office/powerpoint/2010/main" val="291853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91921" y="2172157"/>
            <a:ext cx="3442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A </a:t>
            </a:r>
            <a:r>
              <a:rPr lang="pt-BR" sz="2400" dirty="0" err="1"/>
              <a:t>lonxevidade</a:t>
            </a:r>
            <a:r>
              <a:rPr lang="pt-BR" sz="2400" dirty="0"/>
              <a:t>, que </a:t>
            </a:r>
            <a:r>
              <a:rPr lang="pt-BR" sz="2400" dirty="0" err="1"/>
              <a:t>varía</a:t>
            </a:r>
            <a:r>
              <a:rPr lang="pt-BR" sz="2400" dirty="0"/>
              <a:t> segundo as </a:t>
            </a:r>
            <a:r>
              <a:rPr lang="pt-BR" sz="2400" dirty="0" err="1"/>
              <a:t>especies</a:t>
            </a:r>
            <a:r>
              <a:rPr lang="pt-BR" sz="2400" dirty="0"/>
              <a:t>, está entre uns meses e </a:t>
            </a:r>
            <a:r>
              <a:rPr lang="pt-BR" sz="2400" dirty="0" err="1"/>
              <a:t>máis</a:t>
            </a:r>
            <a:r>
              <a:rPr lang="pt-BR" sz="2400" dirty="0"/>
              <a:t> de </a:t>
            </a:r>
            <a:r>
              <a:rPr lang="pt-BR" sz="2400" dirty="0" err="1"/>
              <a:t>un</a:t>
            </a:r>
            <a:r>
              <a:rPr lang="pt-BR" sz="2400" dirty="0"/>
              <a:t> ano. Ainda que </a:t>
            </a:r>
            <a:r>
              <a:rPr lang="pt-BR" sz="2400" dirty="0" err="1"/>
              <a:t>moitos</a:t>
            </a:r>
            <a:r>
              <a:rPr lang="pt-BR" sz="2400" dirty="0"/>
              <a:t> </a:t>
            </a:r>
            <a:r>
              <a:rPr lang="pt-BR" sz="2400" dirty="0" err="1"/>
              <a:t>son</a:t>
            </a:r>
            <a:r>
              <a:rPr lang="pt-BR" sz="2400" dirty="0"/>
              <a:t> </a:t>
            </a:r>
            <a:r>
              <a:rPr lang="pt-BR" sz="2400" dirty="0" err="1"/>
              <a:t>víctimas</a:t>
            </a:r>
            <a:r>
              <a:rPr lang="pt-BR" sz="2400" dirty="0"/>
              <a:t> dos predadores.</a:t>
            </a:r>
            <a:endParaRPr lang="gl-ES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147" y="578934"/>
            <a:ext cx="8045126" cy="580254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69195" y="6073704"/>
            <a:ext cx="3442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dirty="0"/>
              <a:t>Ave alimentando á súa cría cun becho pau.</a:t>
            </a:r>
          </a:p>
        </p:txBody>
      </p:sp>
    </p:spTree>
    <p:extLst>
      <p:ext uri="{BB962C8B-B14F-4D97-AF65-F5344CB8AC3E}">
        <p14:creationId xmlns:p14="http://schemas.microsoft.com/office/powerpoint/2010/main" val="3208155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6705" y="2936288"/>
            <a:ext cx="301794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/>
              <a:t>O </a:t>
            </a:r>
            <a:r>
              <a:rPr lang="pt-BR" sz="2400" dirty="0" err="1"/>
              <a:t>insecto</a:t>
            </a:r>
            <a:r>
              <a:rPr lang="pt-BR" sz="2400" dirty="0"/>
              <a:t> mais longo que se </a:t>
            </a:r>
            <a:r>
              <a:rPr lang="pt-BR" sz="2400" dirty="0" err="1"/>
              <a:t>coñece</a:t>
            </a:r>
            <a:r>
              <a:rPr lang="pt-BR" sz="2400" dirty="0"/>
              <a:t> é um </a:t>
            </a:r>
            <a:r>
              <a:rPr lang="pt-BR" sz="2400" dirty="0" err="1"/>
              <a:t>becho</a:t>
            </a:r>
            <a:r>
              <a:rPr lang="pt-BR" sz="2400" dirty="0"/>
              <a:t> pau. </a:t>
            </a:r>
          </a:p>
          <a:p>
            <a:r>
              <a:rPr lang="pt-BR" sz="2000" dirty="0" err="1"/>
              <a:t>En</a:t>
            </a:r>
            <a:r>
              <a:rPr lang="pt-BR" sz="2000" dirty="0"/>
              <a:t> maio do 2016, </a:t>
            </a:r>
            <a:r>
              <a:rPr lang="pt-BR" sz="2000" dirty="0" err="1"/>
              <a:t>descubriuse</a:t>
            </a:r>
            <a:r>
              <a:rPr lang="pt-BR" sz="2000" dirty="0"/>
              <a:t> na China </a:t>
            </a:r>
            <a:r>
              <a:rPr lang="pt-BR" sz="2000" dirty="0" err="1"/>
              <a:t>un</a:t>
            </a:r>
            <a:r>
              <a:rPr lang="pt-BR" sz="2000" dirty="0"/>
              <a:t> exemplar de </a:t>
            </a:r>
            <a:r>
              <a:rPr lang="pt-BR" sz="2000" i="1" dirty="0" err="1"/>
              <a:t>Phryganistria</a:t>
            </a:r>
            <a:r>
              <a:rPr lang="pt-BR" sz="2000" i="1" dirty="0"/>
              <a:t> </a:t>
            </a:r>
            <a:r>
              <a:rPr lang="pt-BR" sz="2000" i="1" dirty="0" err="1"/>
              <a:t>chinensis</a:t>
            </a:r>
            <a:r>
              <a:rPr lang="pt-BR" sz="2000" i="1" dirty="0"/>
              <a:t> </a:t>
            </a:r>
            <a:r>
              <a:rPr lang="pt-BR" sz="2000" i="1" dirty="0" err="1"/>
              <a:t>zhao</a:t>
            </a:r>
            <a:r>
              <a:rPr lang="pt-BR" sz="2000" dirty="0"/>
              <a:t>, que superou os 62 cm.</a:t>
            </a:r>
            <a:endParaRPr lang="gl-E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5"/>
          <a:stretch/>
        </p:blipFill>
        <p:spPr>
          <a:xfrm>
            <a:off x="3526565" y="798396"/>
            <a:ext cx="8527880" cy="513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34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53295" y="940003"/>
            <a:ext cx="77316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400" dirty="0" err="1">
                <a:solidFill>
                  <a:prstClr val="black"/>
                </a:solidFill>
              </a:rPr>
              <a:t>Coñécense</a:t>
            </a:r>
            <a:r>
              <a:rPr lang="pt-BR" sz="2400" dirty="0">
                <a:solidFill>
                  <a:prstClr val="black"/>
                </a:solidFill>
              </a:rPr>
              <a:t> </a:t>
            </a:r>
            <a:r>
              <a:rPr lang="pt-BR" sz="2400" dirty="0" err="1">
                <a:solidFill>
                  <a:prstClr val="black"/>
                </a:solidFill>
              </a:rPr>
              <a:t>máis</a:t>
            </a:r>
            <a:r>
              <a:rPr lang="pt-BR" sz="2400" dirty="0">
                <a:solidFill>
                  <a:prstClr val="black"/>
                </a:solidFill>
              </a:rPr>
              <a:t> de 3.000 </a:t>
            </a:r>
            <a:r>
              <a:rPr lang="pt-BR" sz="2400" dirty="0" err="1">
                <a:solidFill>
                  <a:prstClr val="black"/>
                </a:solidFill>
              </a:rPr>
              <a:t>especies</a:t>
            </a:r>
            <a:r>
              <a:rPr lang="pt-BR" sz="2400" dirty="0">
                <a:solidFill>
                  <a:prstClr val="black"/>
                </a:solidFill>
              </a:rPr>
              <a:t>, de case 500 </a:t>
            </a:r>
            <a:r>
              <a:rPr lang="pt-BR" sz="2400" dirty="0" err="1">
                <a:solidFill>
                  <a:prstClr val="black"/>
                </a:solidFill>
              </a:rPr>
              <a:t>xéneros</a:t>
            </a:r>
            <a:r>
              <a:rPr lang="pt-BR" sz="2400" dirty="0">
                <a:solidFill>
                  <a:prstClr val="black"/>
                </a:solidFill>
              </a:rPr>
              <a:t>, agrupadas </a:t>
            </a:r>
            <a:r>
              <a:rPr lang="pt-BR" sz="2400" dirty="0" err="1">
                <a:solidFill>
                  <a:prstClr val="black"/>
                </a:solidFill>
              </a:rPr>
              <a:t>en</a:t>
            </a:r>
            <a:r>
              <a:rPr lang="pt-BR" sz="2400" dirty="0">
                <a:solidFill>
                  <a:prstClr val="black"/>
                </a:solidFill>
              </a:rPr>
              <a:t> 13 </a:t>
            </a:r>
            <a:r>
              <a:rPr lang="pt-BR" sz="2400" dirty="0" err="1">
                <a:solidFill>
                  <a:prstClr val="black"/>
                </a:solidFill>
              </a:rPr>
              <a:t>familias</a:t>
            </a:r>
            <a:r>
              <a:rPr lang="pt-BR" sz="2400" dirty="0">
                <a:solidFill>
                  <a:prstClr val="black"/>
                </a:solidFill>
              </a:rPr>
              <a:t>.</a:t>
            </a:r>
          </a:p>
          <a:p>
            <a:r>
              <a:rPr lang="pt-BR" dirty="0">
                <a:solidFill>
                  <a:prstClr val="black"/>
                </a:solidFill>
              </a:rPr>
              <a:t>As cifras </a:t>
            </a:r>
            <a:r>
              <a:rPr lang="pt-BR" dirty="0" err="1">
                <a:solidFill>
                  <a:prstClr val="black"/>
                </a:solidFill>
              </a:rPr>
              <a:t>son</a:t>
            </a:r>
            <a:r>
              <a:rPr lang="pt-BR" dirty="0">
                <a:solidFill>
                  <a:prstClr val="black"/>
                </a:solidFill>
              </a:rPr>
              <a:t> orientativas porque </a:t>
            </a:r>
            <a:r>
              <a:rPr lang="pt-BR" dirty="0" err="1">
                <a:solidFill>
                  <a:prstClr val="black"/>
                </a:solidFill>
              </a:rPr>
              <a:t>traballos</a:t>
            </a:r>
            <a:r>
              <a:rPr lang="pt-BR" dirty="0">
                <a:solidFill>
                  <a:prstClr val="black"/>
                </a:solidFill>
              </a:rPr>
              <a:t> recentes </a:t>
            </a:r>
            <a:r>
              <a:rPr lang="pt-BR" dirty="0" err="1">
                <a:solidFill>
                  <a:prstClr val="black"/>
                </a:solidFill>
              </a:rPr>
              <a:t>están</a:t>
            </a:r>
            <a:r>
              <a:rPr lang="pt-BR" dirty="0">
                <a:solidFill>
                  <a:prstClr val="black"/>
                </a:solidFill>
              </a:rPr>
              <a:t> sacando á luz </a:t>
            </a:r>
            <a:r>
              <a:rPr lang="pt-BR" dirty="0" err="1">
                <a:solidFill>
                  <a:prstClr val="black"/>
                </a:solidFill>
              </a:rPr>
              <a:t>un</a:t>
            </a:r>
            <a:r>
              <a:rPr lang="pt-BR" dirty="0">
                <a:solidFill>
                  <a:prstClr val="black"/>
                </a:solidFill>
              </a:rPr>
              <a:t> grande número de </a:t>
            </a:r>
            <a:r>
              <a:rPr lang="pt-BR" dirty="0" err="1">
                <a:solidFill>
                  <a:prstClr val="black"/>
                </a:solidFill>
              </a:rPr>
              <a:t>especies</a:t>
            </a:r>
            <a:r>
              <a:rPr lang="pt-BR" dirty="0">
                <a:solidFill>
                  <a:prstClr val="black"/>
                </a:solidFill>
              </a:rPr>
              <a:t> novas</a:t>
            </a:r>
            <a:endParaRPr lang="gl-ES" dirty="0">
              <a:solidFill>
                <a:prstClr val="black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250029" y="2575774"/>
            <a:ext cx="282047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i="1" dirty="0" err="1"/>
              <a:t>Agathemeridae</a:t>
            </a:r>
            <a:r>
              <a:rPr lang="gl-ES" i="1" dirty="0"/>
              <a:t> </a:t>
            </a:r>
          </a:p>
          <a:p>
            <a:r>
              <a:rPr lang="gl-ES" i="1" dirty="0" err="1"/>
              <a:t>Timematidae</a:t>
            </a:r>
            <a:r>
              <a:rPr lang="gl-ES" i="1" dirty="0"/>
              <a:t> </a:t>
            </a:r>
          </a:p>
          <a:p>
            <a:r>
              <a:rPr lang="gl-ES" i="1" dirty="0" err="1"/>
              <a:t>Diapheromeridae</a:t>
            </a:r>
            <a:r>
              <a:rPr lang="gl-ES" i="1" dirty="0"/>
              <a:t> </a:t>
            </a:r>
          </a:p>
          <a:p>
            <a:r>
              <a:rPr lang="gl-ES" i="1" dirty="0" err="1"/>
              <a:t>Phasmatidea</a:t>
            </a:r>
            <a:r>
              <a:rPr lang="gl-ES" i="1" dirty="0"/>
              <a:t> </a:t>
            </a:r>
          </a:p>
          <a:p>
            <a:r>
              <a:rPr lang="gl-ES" i="1" dirty="0" err="1"/>
              <a:t>Aschiphasmatidae</a:t>
            </a:r>
            <a:r>
              <a:rPr lang="gl-ES" i="1" dirty="0"/>
              <a:t> </a:t>
            </a:r>
          </a:p>
          <a:p>
            <a:r>
              <a:rPr lang="gl-ES" i="1" dirty="0" err="1"/>
              <a:t>Damasippoidida</a:t>
            </a:r>
            <a:r>
              <a:rPr lang="gl-ES" i="1" dirty="0"/>
              <a:t> </a:t>
            </a:r>
          </a:p>
          <a:p>
            <a:r>
              <a:rPr lang="gl-ES" i="1" dirty="0" err="1"/>
              <a:t>Prisopodidae</a:t>
            </a:r>
            <a:r>
              <a:rPr lang="gl-ES" i="1" dirty="0"/>
              <a:t> </a:t>
            </a:r>
          </a:p>
          <a:p>
            <a:r>
              <a:rPr lang="gl-ES" i="1" dirty="0" err="1"/>
              <a:t>Anisacanthidae</a:t>
            </a:r>
            <a:endParaRPr lang="gl-ES" i="1" dirty="0"/>
          </a:p>
          <a:p>
            <a:r>
              <a:rPr lang="gl-ES" i="1" dirty="0" err="1"/>
              <a:t>Bacillidae</a:t>
            </a:r>
            <a:r>
              <a:rPr lang="gl-ES" i="1" dirty="0"/>
              <a:t> </a:t>
            </a:r>
          </a:p>
          <a:p>
            <a:r>
              <a:rPr lang="gl-ES" i="1" dirty="0" err="1"/>
              <a:t>Heteropterygidae</a:t>
            </a:r>
            <a:endParaRPr lang="gl-ES" i="1" dirty="0"/>
          </a:p>
          <a:p>
            <a:r>
              <a:rPr lang="gl-ES" i="1" dirty="0" err="1"/>
              <a:t>Phylliidae</a:t>
            </a:r>
            <a:r>
              <a:rPr lang="gl-ES" i="1" dirty="0"/>
              <a:t> </a:t>
            </a:r>
          </a:p>
          <a:p>
            <a:r>
              <a:rPr lang="gl-ES" i="1" dirty="0" err="1"/>
              <a:t>Heteronemiidae</a:t>
            </a:r>
            <a:endParaRPr lang="gl-ES" i="1" dirty="0"/>
          </a:p>
          <a:p>
            <a:r>
              <a:rPr lang="gl-ES" i="1" dirty="0" err="1"/>
              <a:t>Pseudophasmatidae</a:t>
            </a:r>
            <a:endParaRPr lang="gl-ES" i="1" dirty="0"/>
          </a:p>
        </p:txBody>
      </p:sp>
    </p:spTree>
    <p:extLst>
      <p:ext uri="{BB962C8B-B14F-4D97-AF65-F5344CB8AC3E}">
        <p14:creationId xmlns:p14="http://schemas.microsoft.com/office/powerpoint/2010/main" val="1738305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253284" y="1571466"/>
            <a:ext cx="3507347" cy="2841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Agathemeridae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Familia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cun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único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s-ES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Agathemera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que contén 8 especies que se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distribúen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 América do Sur,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incluíndo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Arxentina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Chile, e o sur de Bolivia.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8"/>
          <a:stretch/>
        </p:blipFill>
        <p:spPr>
          <a:xfrm>
            <a:off x="3998230" y="463640"/>
            <a:ext cx="7760181" cy="563104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267458" y="6117465"/>
            <a:ext cx="552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dirty="0"/>
              <a:t>Exemplar de </a:t>
            </a:r>
            <a:r>
              <a:rPr lang="gl-ES" i="1" dirty="0" err="1"/>
              <a:t>Agathemera</a:t>
            </a:r>
            <a:r>
              <a:rPr lang="gl-ES" i="1" dirty="0"/>
              <a:t> </a:t>
            </a:r>
            <a:r>
              <a:rPr lang="gl-ES" i="1" dirty="0" err="1"/>
              <a:t>crassa</a:t>
            </a:r>
            <a:r>
              <a:rPr lang="gl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7776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816" y="1572285"/>
            <a:ext cx="4180089" cy="372084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000258" y="5552821"/>
            <a:ext cx="10294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sz="2800" b="1" dirty="0"/>
              <a:t>Vaia sorpresa levou Roque cando, indo de paseo, </a:t>
            </a:r>
          </a:p>
          <a:p>
            <a:pPr algn="ctr"/>
            <a:r>
              <a:rPr lang="gl-ES" sz="2800" b="1" dirty="0"/>
              <a:t>se atopou con aquelo... </a:t>
            </a:r>
          </a:p>
        </p:txBody>
      </p:sp>
    </p:spTree>
    <p:extLst>
      <p:ext uri="{BB962C8B-B14F-4D97-AF65-F5344CB8AC3E}">
        <p14:creationId xmlns:p14="http://schemas.microsoft.com/office/powerpoint/2010/main" val="10237900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69195" y="682580"/>
            <a:ext cx="23486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b="1" i="1" dirty="0" err="1"/>
              <a:t>Timematidae</a:t>
            </a:r>
            <a:r>
              <a:rPr lang="gl-ES" sz="2400" dirty="0"/>
              <a:t>. Familia formada por un único xénero (</a:t>
            </a:r>
            <a:r>
              <a:rPr lang="gl-ES" sz="2400" i="1" dirty="0" err="1"/>
              <a:t>Timema</a:t>
            </a:r>
            <a:r>
              <a:rPr lang="gl-ES" sz="2400" dirty="0"/>
              <a:t>) que acolle 21 especies nativas do oeste dos Estados Unidos.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743" y="1017430"/>
            <a:ext cx="8662740" cy="478616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082602" y="6001555"/>
            <a:ext cx="5756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i="1" dirty="0" err="1"/>
              <a:t>Timema</a:t>
            </a:r>
            <a:r>
              <a:rPr lang="gl-ES" i="1" dirty="0"/>
              <a:t> </a:t>
            </a:r>
            <a:r>
              <a:rPr lang="gl-ES" i="1" dirty="0" err="1"/>
              <a:t>californicum</a:t>
            </a:r>
            <a:endParaRPr lang="gl-ES" i="1" dirty="0"/>
          </a:p>
        </p:txBody>
      </p:sp>
    </p:spTree>
    <p:extLst>
      <p:ext uri="{BB962C8B-B14F-4D97-AF65-F5344CB8AC3E}">
        <p14:creationId xmlns:p14="http://schemas.microsoft.com/office/powerpoint/2010/main" val="3099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62376" y="423257"/>
            <a:ext cx="46922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Diapheromeridae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Familia formada por 166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900 especies, que se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atopan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 todos os continentes.</a:t>
            </a:r>
            <a:endParaRPr lang="gl-ES" sz="2400" dirty="0"/>
          </a:p>
        </p:txBody>
      </p:sp>
      <p:sp>
        <p:nvSpPr>
          <p:cNvPr id="3" name="Rectángulo 2"/>
          <p:cNvSpPr/>
          <p:nvPr/>
        </p:nvSpPr>
        <p:spPr>
          <a:xfrm>
            <a:off x="5138670" y="5922763"/>
            <a:ext cx="2730321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Paraphanocles</a:t>
            </a: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keratosqueleton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Pode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acadar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30 cm de longo.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991" y="423257"/>
            <a:ext cx="4023467" cy="607315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65" y="2149424"/>
            <a:ext cx="4868213" cy="316433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91165" y="5399543"/>
            <a:ext cx="4177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i="1" dirty="0" err="1"/>
              <a:t>Phanocles</a:t>
            </a:r>
            <a:r>
              <a:rPr lang="gl-ES" sz="1400" i="1" dirty="0"/>
              <a:t> </a:t>
            </a:r>
            <a:r>
              <a:rPr lang="gl-ES" sz="1400" i="1" dirty="0" err="1"/>
              <a:t>costarricensis</a:t>
            </a:r>
            <a:r>
              <a:rPr lang="gl-ES" sz="1400" dirty="0"/>
              <a:t>. Os machos miden entre 10 e 12 </a:t>
            </a:r>
            <a:r>
              <a:rPr lang="gl-ES" sz="1400" dirty="0" err="1"/>
              <a:t>cm</a:t>
            </a:r>
            <a:r>
              <a:rPr lang="gl-ES" sz="1400" dirty="0"/>
              <a:t> e as femias acadan os 20 </a:t>
            </a:r>
            <a:r>
              <a:rPr lang="gl-ES" sz="1400" dirty="0" err="1"/>
              <a:t>cm</a:t>
            </a:r>
            <a:r>
              <a:rPr lang="gl-E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16199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10863" y="906715"/>
            <a:ext cx="33656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Phasmatidea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Familia formada por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200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que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acollen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1.500 especies, que se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atopan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 Asia, África, América e Oceanía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gl-ES" sz="2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6111499" y="5909750"/>
            <a:ext cx="3618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sz="1400" i="1" dirty="0" err="1"/>
              <a:t>Lonchodes</a:t>
            </a:r>
            <a:r>
              <a:rPr lang="gl-ES" sz="1400" i="1" dirty="0"/>
              <a:t> </a:t>
            </a:r>
            <a:r>
              <a:rPr lang="gl-ES" sz="1400" i="1" dirty="0" err="1"/>
              <a:t>philipinicus</a:t>
            </a:r>
            <a:r>
              <a:rPr lang="gl-ES" sz="1400" i="1" dirty="0"/>
              <a:t>. </a:t>
            </a:r>
            <a:r>
              <a:rPr lang="gl-ES" sz="1400" dirty="0"/>
              <a:t>Miden entre 9 e 12 </a:t>
            </a:r>
            <a:r>
              <a:rPr lang="gl-ES" sz="1400" dirty="0" err="1"/>
              <a:t>cm</a:t>
            </a:r>
            <a:endParaRPr lang="gl-ES" sz="1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66" y="606531"/>
            <a:ext cx="7753715" cy="516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16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20710" y="1470218"/>
            <a:ext cx="30050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Aschiphasmatidae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Familia formada por 20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que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acollen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96 especies, da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rexión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indomalaia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 </a:t>
            </a:r>
            <a:endParaRPr lang="gl-ES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662323"/>
            <a:ext cx="7620000" cy="473392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375044" y="5499279"/>
            <a:ext cx="3039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gl-ES" sz="1400" i="1" dirty="0" err="1"/>
              <a:t>Aschiphasma</a:t>
            </a:r>
            <a:r>
              <a:rPr lang="gl-ES" sz="1400" i="1" dirty="0"/>
              <a:t> </a:t>
            </a:r>
            <a:r>
              <a:rPr lang="gl-ES" sz="1400" i="1" dirty="0" err="1"/>
              <a:t>annulipes</a:t>
            </a:r>
            <a:endParaRPr lang="gl-ES" sz="1400" i="1" dirty="0"/>
          </a:p>
        </p:txBody>
      </p:sp>
    </p:spTree>
    <p:extLst>
      <p:ext uri="{BB962C8B-B14F-4D97-AF65-F5344CB8AC3E}">
        <p14:creationId xmlns:p14="http://schemas.microsoft.com/office/powerpoint/2010/main" val="3539852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6620" y="407515"/>
            <a:ext cx="6005848" cy="1738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Damasippoidida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Familia formada por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acollen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 especies propias de Madagascar.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Damasippoides</a:t>
            </a: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nos bosques húmidos do centro e do leste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Pseudoleosthenes</a:t>
            </a: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810" y="278727"/>
            <a:ext cx="3952592" cy="625494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88" y="2959699"/>
            <a:ext cx="3143771" cy="357397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750160" y="4024086"/>
            <a:ext cx="2925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sz="1400" i="1" dirty="0" err="1"/>
              <a:t>Damasippoides</a:t>
            </a:r>
            <a:r>
              <a:rPr lang="gl-ES" sz="1400" i="1" dirty="0"/>
              <a:t> </a:t>
            </a:r>
            <a:r>
              <a:rPr lang="gl-ES" sz="1400" i="1" dirty="0" err="1"/>
              <a:t>erytropus</a:t>
            </a:r>
            <a:r>
              <a:rPr lang="gl-ES" sz="1400" i="1" dirty="0"/>
              <a:t>.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112959" y="5576553"/>
            <a:ext cx="2625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i="1" dirty="0" err="1"/>
              <a:t>Pseudoleosthenes</a:t>
            </a:r>
            <a:r>
              <a:rPr lang="gl-ES" sz="1400" i="1" dirty="0"/>
              <a:t> </a:t>
            </a:r>
            <a:r>
              <a:rPr lang="gl-ES" sz="1400" i="1" dirty="0" err="1"/>
              <a:t>irregularis</a:t>
            </a:r>
            <a:endParaRPr lang="gl-ES" sz="1400" i="1" dirty="0"/>
          </a:p>
        </p:txBody>
      </p:sp>
    </p:spTree>
    <p:extLst>
      <p:ext uri="{BB962C8B-B14F-4D97-AF65-F5344CB8AC3E}">
        <p14:creationId xmlns:p14="http://schemas.microsoft.com/office/powerpoint/2010/main" val="37302030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17679" y="310402"/>
            <a:ext cx="5271752" cy="2463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Prisopodidae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Familia formada por 5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acollen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50 especies, que se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distribúen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 América Central e América do Sur, Sur de África, a India, Indochina 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Malesia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(illas do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sueste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Asia)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177" y="207371"/>
            <a:ext cx="4076417" cy="272100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663391" y="2928380"/>
            <a:ext cx="4076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i="1" dirty="0" err="1"/>
              <a:t>Dinelytron</a:t>
            </a:r>
            <a:r>
              <a:rPr lang="gl-ES" sz="1400" i="1" dirty="0"/>
              <a:t> </a:t>
            </a:r>
            <a:r>
              <a:rPr lang="gl-ES" sz="1400" i="1" dirty="0" err="1"/>
              <a:t>sp</a:t>
            </a:r>
            <a:r>
              <a:rPr lang="gl-ES" sz="1400" dirty="0"/>
              <a:t>. Brasil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177" y="3427323"/>
            <a:ext cx="4372631" cy="291326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070501" y="6340589"/>
            <a:ext cx="4919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i="1" dirty="0" err="1"/>
              <a:t>Paraprisopus</a:t>
            </a:r>
            <a:r>
              <a:rPr lang="gl-ES" sz="1400" i="1" dirty="0"/>
              <a:t> </a:t>
            </a:r>
            <a:r>
              <a:rPr lang="gl-ES" sz="1400" i="1" dirty="0" err="1"/>
              <a:t>antillarum</a:t>
            </a:r>
            <a:r>
              <a:rPr lang="gl-ES" sz="1400" dirty="0"/>
              <a:t>. Das illas do Caribe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79" y="2928380"/>
            <a:ext cx="5271752" cy="330011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30180" y="6255278"/>
            <a:ext cx="4499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i="1" dirty="0" err="1"/>
              <a:t>Korinnis</a:t>
            </a:r>
            <a:r>
              <a:rPr lang="gl-ES" sz="1400" i="1" dirty="0"/>
              <a:t> </a:t>
            </a:r>
            <a:r>
              <a:rPr lang="gl-ES" sz="1400" i="1" dirty="0" err="1"/>
              <a:t>errans</a:t>
            </a:r>
            <a:r>
              <a:rPr lang="gl-ES" sz="1400" dirty="0"/>
              <a:t>, do sueste de Asia</a:t>
            </a:r>
          </a:p>
        </p:txBody>
      </p:sp>
    </p:spTree>
    <p:extLst>
      <p:ext uri="{BB962C8B-B14F-4D97-AF65-F5344CB8AC3E}">
        <p14:creationId xmlns:p14="http://schemas.microsoft.com/office/powerpoint/2010/main" val="32771609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55534" y="566955"/>
            <a:ext cx="4769476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Anisacanthidae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está formada por 10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acollen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33 especies, endémicas de Madagascar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onde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atopan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maiormente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nos bosques húmidos do leste.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774" y="231820"/>
            <a:ext cx="4623950" cy="600990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79900" y="1873530"/>
            <a:ext cx="3599979" cy="513641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416291" y="6241729"/>
            <a:ext cx="18802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l-ES" sz="1400" i="1" dirty="0" err="1"/>
              <a:t>Leiophasma</a:t>
            </a:r>
            <a:r>
              <a:rPr lang="gl-ES" sz="1400" i="1" dirty="0"/>
              <a:t> </a:t>
            </a:r>
            <a:r>
              <a:rPr lang="gl-ES" sz="1400" i="1" dirty="0" err="1"/>
              <a:t>modestum</a:t>
            </a:r>
            <a:endParaRPr lang="gl-ES" sz="1400" i="1" dirty="0"/>
          </a:p>
        </p:txBody>
      </p:sp>
      <p:sp>
        <p:nvSpPr>
          <p:cNvPr id="8" name="Rectángulo 7"/>
          <p:cNvSpPr/>
          <p:nvPr/>
        </p:nvSpPr>
        <p:spPr>
          <a:xfrm>
            <a:off x="2662578" y="6248330"/>
            <a:ext cx="18791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l-ES" sz="1400" i="1" dirty="0" err="1"/>
              <a:t>Parectatosoma</a:t>
            </a:r>
            <a:r>
              <a:rPr lang="gl-ES" sz="1400" i="1" dirty="0"/>
              <a:t> </a:t>
            </a:r>
            <a:r>
              <a:rPr lang="gl-ES" sz="1400" i="1" dirty="0" err="1"/>
              <a:t>echinus</a:t>
            </a:r>
            <a:endParaRPr lang="gl-ES" sz="1400" i="1" dirty="0"/>
          </a:p>
        </p:txBody>
      </p:sp>
    </p:spTree>
    <p:extLst>
      <p:ext uri="{BB962C8B-B14F-4D97-AF65-F5344CB8AC3E}">
        <p14:creationId xmlns:p14="http://schemas.microsoft.com/office/powerpoint/2010/main" val="2735534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3590" y="832669"/>
            <a:ext cx="4202805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Bacillidae</a:t>
            </a:r>
            <a:r>
              <a:rPr lang="es-E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está formada por 19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acollen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65 especies de Europa e África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413678" y="5034367"/>
            <a:ext cx="3493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i="1" dirty="0" err="1"/>
              <a:t>Macynia</a:t>
            </a:r>
            <a:r>
              <a:rPr lang="gl-ES" sz="1400" i="1" dirty="0"/>
              <a:t> </a:t>
            </a:r>
            <a:r>
              <a:rPr lang="gl-ES" sz="1400" i="1" dirty="0" err="1"/>
              <a:t>labiata</a:t>
            </a:r>
            <a:r>
              <a:rPr lang="gl-ES" sz="1400" i="1" dirty="0"/>
              <a:t> </a:t>
            </a:r>
            <a:r>
              <a:rPr lang="gl-ES" sz="1400" dirty="0"/>
              <a:t>Sudáfrica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673" y="1237058"/>
            <a:ext cx="6275499" cy="349336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8" y="2588654"/>
            <a:ext cx="5134376" cy="385078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563673" y="5950039"/>
            <a:ext cx="25968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i="1" dirty="0" err="1"/>
              <a:t>Bacillus</a:t>
            </a:r>
            <a:r>
              <a:rPr lang="gl-ES" sz="1400" i="1" dirty="0"/>
              <a:t> </a:t>
            </a:r>
            <a:r>
              <a:rPr lang="gl-ES" sz="1400" i="1" dirty="0" err="1"/>
              <a:t>rossius</a:t>
            </a:r>
            <a:r>
              <a:rPr lang="gl-ES" sz="1400" dirty="0"/>
              <a:t>. Sur de Europa</a:t>
            </a:r>
          </a:p>
        </p:txBody>
      </p:sp>
    </p:spTree>
    <p:extLst>
      <p:ext uri="{BB962C8B-B14F-4D97-AF65-F5344CB8AC3E}">
        <p14:creationId xmlns:p14="http://schemas.microsoft.com/office/powerpoint/2010/main" val="431791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68438" y="703880"/>
            <a:ext cx="6147517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Heteropterygidae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Familia formada por 27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arredor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130 especies, do sur 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sueste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Asia, e de Australia.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700" y="365461"/>
            <a:ext cx="3831944" cy="575151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90" y="2132175"/>
            <a:ext cx="6211911" cy="413868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807335" y="6270861"/>
            <a:ext cx="2692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l-ES" sz="1400" i="1" dirty="0" err="1"/>
              <a:t>Tisamenus</a:t>
            </a:r>
            <a:r>
              <a:rPr lang="gl-ES" sz="1400" i="1" dirty="0"/>
              <a:t> </a:t>
            </a:r>
            <a:r>
              <a:rPr lang="gl-ES" sz="1400" i="1" dirty="0" err="1"/>
              <a:t>serratorius</a:t>
            </a:r>
            <a:r>
              <a:rPr lang="gl-ES" sz="1400" dirty="0"/>
              <a:t>, de Filipinas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864700" y="6163140"/>
            <a:ext cx="35255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l-ES" sz="1400" i="1" dirty="0" err="1"/>
              <a:t>Planispectrum</a:t>
            </a:r>
            <a:r>
              <a:rPr lang="gl-ES" sz="1400" i="1" dirty="0"/>
              <a:t> </a:t>
            </a:r>
            <a:r>
              <a:rPr lang="gl-ES" sz="1400" i="1" dirty="0" err="1"/>
              <a:t>hongkongense</a:t>
            </a:r>
            <a:r>
              <a:rPr lang="gl-ES" sz="1400" dirty="0"/>
              <a:t>. De Hong Kong. </a:t>
            </a:r>
          </a:p>
          <a:p>
            <a:r>
              <a:rPr lang="gl-ES" sz="1400" dirty="0"/>
              <a:t>Non se coñecen machos desta especie.</a:t>
            </a:r>
          </a:p>
        </p:txBody>
      </p:sp>
    </p:spTree>
    <p:extLst>
      <p:ext uri="{BB962C8B-B14F-4D97-AF65-F5344CB8AC3E}">
        <p14:creationId xmlns:p14="http://schemas.microsoft.com/office/powerpoint/2010/main" val="16333270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91166" y="568576"/>
            <a:ext cx="5065690" cy="2068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Phylliidae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Esta familia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acolle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fásmidos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 forma de folla. Está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constituída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 10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que reúnen 103 especies, do sur e do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sueste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Asia, e de Australia.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507" y="2972281"/>
            <a:ext cx="3615007" cy="361500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6884" y="1633225"/>
            <a:ext cx="6326018" cy="358210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396248" y="5756856"/>
            <a:ext cx="2356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sz="1400" i="1" dirty="0" err="1"/>
              <a:t>Phyllium</a:t>
            </a:r>
            <a:r>
              <a:rPr lang="gl-ES" sz="1400" i="1" dirty="0"/>
              <a:t> </a:t>
            </a:r>
            <a:r>
              <a:rPr lang="gl-ES" sz="1400" i="1" dirty="0" err="1"/>
              <a:t>celebicum</a:t>
            </a:r>
            <a:r>
              <a:rPr lang="gl-ES" sz="1400" dirty="0"/>
              <a:t>, </a:t>
            </a:r>
          </a:p>
          <a:p>
            <a:pPr algn="r"/>
            <a:r>
              <a:rPr lang="gl-ES" sz="1400" dirty="0"/>
              <a:t>de Indonesia</a:t>
            </a:r>
          </a:p>
        </p:txBody>
      </p:sp>
    </p:spTree>
    <p:extLst>
      <p:ext uri="{BB962C8B-B14F-4D97-AF65-F5344CB8AC3E}">
        <p14:creationId xmlns:p14="http://schemas.microsoft.com/office/powerpoint/2010/main" val="2355217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3059" y="6000743"/>
            <a:ext cx="10604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sz="2800" b="1" dirty="0">
                <a:solidFill>
                  <a:prstClr val="black"/>
                </a:solidFill>
              </a:rPr>
              <a:t>era un pau, ou era un becho?!! </a:t>
            </a:r>
            <a:endParaRPr lang="gl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85" y="515155"/>
            <a:ext cx="9256225" cy="519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85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01013" y="224135"/>
            <a:ext cx="40353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Heteronemiidae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Familia formada por 14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que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acollen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80 especies, de América, África e Madagascar </a:t>
            </a:r>
            <a:endParaRPr lang="gl-ES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92" y="381067"/>
            <a:ext cx="6138930" cy="460419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t="11844" r="4610" b="23763"/>
          <a:stretch/>
        </p:blipFill>
        <p:spPr>
          <a:xfrm>
            <a:off x="196820" y="3731653"/>
            <a:ext cx="5348744" cy="250722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01013" y="6238878"/>
            <a:ext cx="3355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1400" i="1" dirty="0" err="1"/>
              <a:t>Ceroys</a:t>
            </a:r>
            <a:r>
              <a:rPr lang="gl-ES" sz="1400" i="1" dirty="0"/>
              <a:t> </a:t>
            </a:r>
            <a:r>
              <a:rPr lang="gl-ES" sz="1400" i="1" dirty="0" err="1"/>
              <a:t>saevisimus</a:t>
            </a:r>
            <a:endParaRPr lang="gl-ES" sz="1400" i="1" dirty="0"/>
          </a:p>
        </p:txBody>
      </p:sp>
      <p:sp>
        <p:nvSpPr>
          <p:cNvPr id="8" name="Rectángulo 7"/>
          <p:cNvSpPr/>
          <p:nvPr/>
        </p:nvSpPr>
        <p:spPr>
          <a:xfrm>
            <a:off x="6108223" y="5161309"/>
            <a:ext cx="1733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gl-ES" sz="1400" i="1" dirty="0" err="1"/>
              <a:t>Pygirhynchus</a:t>
            </a:r>
            <a:r>
              <a:rPr lang="gl-ES" sz="1400" i="1" dirty="0"/>
              <a:t> </a:t>
            </a:r>
            <a:r>
              <a:rPr lang="gl-ES" sz="1400" i="1" dirty="0" err="1"/>
              <a:t>vigilans</a:t>
            </a:r>
            <a:endParaRPr lang="gl-ES" sz="1400" i="1" dirty="0"/>
          </a:p>
        </p:txBody>
      </p:sp>
    </p:spTree>
    <p:extLst>
      <p:ext uri="{BB962C8B-B14F-4D97-AF65-F5344CB8AC3E}">
        <p14:creationId xmlns:p14="http://schemas.microsoft.com/office/powerpoint/2010/main" val="1039796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46469" y="491303"/>
            <a:ext cx="2876281" cy="2858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Pseudophasmatidae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Familia formada por 47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que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acollen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300 especies, de América, África, Europa, Asia e Oceanía.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832" y="632969"/>
            <a:ext cx="7570236" cy="567767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378038" y="5924282"/>
            <a:ext cx="2737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gl-ES" sz="1400" i="1" dirty="0" err="1"/>
              <a:t>Anisomorpha</a:t>
            </a:r>
            <a:r>
              <a:rPr lang="gl-ES" sz="1400" i="1" dirty="0"/>
              <a:t> </a:t>
            </a:r>
            <a:r>
              <a:rPr lang="gl-ES" sz="1400" i="1" dirty="0" err="1"/>
              <a:t>buprestoides</a:t>
            </a:r>
            <a:endParaRPr lang="gl-ES" sz="1400" i="1" dirty="0"/>
          </a:p>
        </p:txBody>
      </p:sp>
    </p:spTree>
    <p:extLst>
      <p:ext uri="{BB962C8B-B14F-4D97-AF65-F5344CB8AC3E}">
        <p14:creationId xmlns:p14="http://schemas.microsoft.com/office/powerpoint/2010/main" val="202933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223752" y="1488894"/>
            <a:ext cx="8208135" cy="3648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Europa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coñécense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17 especies de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bechos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algunhas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outras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introducidas, (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par de especies do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xénero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Acanthoxyla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orixinarias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Nova Zelandia, están presentes no sur de Inglaterra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Península Ibérica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coñécense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actualmente, 13 especies e subespecies, case todas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descubertas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recentemente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 delas, nove (sete especies e dúas subespecies) son endémicas. De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algunhas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 se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coñecen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unha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dúas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localizacións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Todos os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bechos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pau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ibéricos son de ciclo anual, e so se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atopan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desde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finais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 primavera até o </a:t>
            </a:r>
            <a:r>
              <a:rPr lang="es-E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outono</a:t>
            </a:r>
            <a:r>
              <a:rPr lang="es-E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es-E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6821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60609" y="367538"/>
            <a:ext cx="6452315" cy="60858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Bacillus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rossius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Vive nos países do oeste do Mediterráneo (España, Portugal, o sur de Francia, Italia e o Magreb, con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algunhas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localizacións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Balcáns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femias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poden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chegar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 cm de longo,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incluídas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patas,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mentres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os machos non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acadan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os 7 cm.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Aliméntase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follas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abeleira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silva,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maceira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roseira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Reprodúcese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sexualmente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partenoxénese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A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femia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pon os ovos, que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deixa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caer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chan, 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pequenas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cantidades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longo do verán.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primavera e no verán.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Subespecies: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r. </a:t>
            </a:r>
            <a:r>
              <a:rPr lang="es-ES" sz="1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catalauniae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España.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r. </a:t>
            </a:r>
            <a:r>
              <a:rPr lang="es-ES" sz="1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lobipes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da Cabilia (o norte de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Alxeria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r. </a:t>
            </a:r>
            <a:r>
              <a:rPr lang="es-ES" sz="1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medeae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do noroeste de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Alxeria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r. </a:t>
            </a:r>
            <a:r>
              <a:rPr lang="es-ES" sz="1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montalentii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Alxeria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 Cabilia).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r. </a:t>
            </a:r>
            <a:r>
              <a:rPr lang="es-ES" sz="1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redtenbacheri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do sur de Italia,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Sardeña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Croacia, Albania e Grecia.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r. </a:t>
            </a:r>
            <a:r>
              <a:rPr lang="es-ES" sz="1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rossius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Francia,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Córsega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norte de Italia e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Sardeña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r. </a:t>
            </a:r>
            <a:r>
              <a:rPr lang="es-ES" sz="1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tripolitanus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de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Tunisia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r. </a:t>
            </a:r>
            <a:r>
              <a:rPr lang="es-ES" sz="1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tripolitanus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do nordeste de </a:t>
            </a:r>
            <a:r>
              <a:rPr lang="es-E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Alxeria</a:t>
            </a:r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437" y="175076"/>
            <a:ext cx="4294643" cy="645914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053" y="4170795"/>
            <a:ext cx="3279874" cy="246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205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3283" y="452949"/>
            <a:ext cx="4099776" cy="3451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Clonopsis</a:t>
            </a:r>
            <a:r>
              <a:rPr lang="es-ES" sz="24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400" b="1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gallica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Atópase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España, Portugal, Francia, e Italia,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incluídas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illas do Mediterráneo, e en puntos do norte de África, en bosques, matos 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hortas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Aliméntase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follas e pétalos de varias plantas, con preferencia de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rosaceas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femias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miden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uns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7 cm. Non se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coñecen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machos.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Reprodúcense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por </a:t>
            </a:r>
            <a:r>
              <a:rPr lang="es-ES" sz="2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partenoxénese</a:t>
            </a:r>
            <a:r>
              <a:rPr lang="es-E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729" y="1689390"/>
            <a:ext cx="7195150" cy="377745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7" y="4172281"/>
            <a:ext cx="2854081" cy="258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219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85611" y="1146220"/>
            <a:ext cx="45333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b="1" i="1" dirty="0" err="1"/>
              <a:t>Leptynia</a:t>
            </a:r>
            <a:r>
              <a:rPr lang="gl-ES" sz="2400" b="1" i="1" dirty="0"/>
              <a:t> </a:t>
            </a:r>
            <a:r>
              <a:rPr lang="gl-ES" sz="2400" b="1" i="1" dirty="0" err="1"/>
              <a:t>annaepaulae</a:t>
            </a:r>
            <a:r>
              <a:rPr lang="gl-ES" sz="2400" b="1" i="1" dirty="0"/>
              <a:t> </a:t>
            </a:r>
            <a:r>
              <a:rPr lang="gl-ES" sz="2000" dirty="0"/>
              <a:t>(2012). Atópase en matos secos do sur de España. Mide entre 4 e 5,5 </a:t>
            </a:r>
            <a:r>
              <a:rPr lang="gl-ES" sz="2000" dirty="0" err="1"/>
              <a:t>cm</a:t>
            </a:r>
            <a:r>
              <a:rPr lang="gl-ES" sz="2000" dirty="0"/>
              <a:t>. As femias distínguense por seren de cor canela cun ton rosado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01" y="4237149"/>
            <a:ext cx="2835234" cy="230015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733" y="426410"/>
            <a:ext cx="5568012" cy="611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9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87486" y="848864"/>
            <a:ext cx="38754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b="1" i="1" dirty="0" err="1"/>
              <a:t>Leptynia</a:t>
            </a:r>
            <a:r>
              <a:rPr lang="gl-ES" sz="2400" b="1" i="1" dirty="0"/>
              <a:t> </a:t>
            </a:r>
            <a:r>
              <a:rPr lang="gl-ES" sz="2400" b="1" i="1" dirty="0" err="1"/>
              <a:t>attenuata</a:t>
            </a:r>
            <a:r>
              <a:rPr lang="gl-ES" sz="2000" dirty="0"/>
              <a:t>. Atópase no oeste da Península Ibérica. </a:t>
            </a:r>
          </a:p>
          <a:p>
            <a:r>
              <a:rPr lang="gl-ES" sz="2000" dirty="0"/>
              <a:t>Mide entre 4 e 6 </a:t>
            </a:r>
            <a:r>
              <a:rPr lang="gl-ES" sz="2000" dirty="0" err="1"/>
              <a:t>cm</a:t>
            </a:r>
            <a:r>
              <a:rPr lang="gl-ES" sz="2000" dirty="0"/>
              <a:t>.</a:t>
            </a:r>
          </a:p>
          <a:p>
            <a:r>
              <a:rPr lang="gl-ES" sz="2000" dirty="0"/>
              <a:t>Subespecies:</a:t>
            </a:r>
          </a:p>
          <a:p>
            <a:r>
              <a:rPr lang="gl-ES" sz="1400" i="1" dirty="0"/>
              <a:t>L. a. </a:t>
            </a:r>
            <a:r>
              <a:rPr lang="gl-ES" sz="1400" i="1" dirty="0" err="1"/>
              <a:t>algarbica</a:t>
            </a:r>
            <a:r>
              <a:rPr lang="gl-ES" sz="1400" i="1" dirty="0"/>
              <a:t>, </a:t>
            </a:r>
            <a:r>
              <a:rPr lang="gl-ES" sz="1400" dirty="0"/>
              <a:t>da contorna do Algarve, Portugal.</a:t>
            </a:r>
          </a:p>
          <a:p>
            <a:r>
              <a:rPr lang="gl-ES" sz="1400" i="1" dirty="0"/>
              <a:t>L. a. </a:t>
            </a:r>
            <a:r>
              <a:rPr lang="gl-ES" sz="1400" i="1" dirty="0" err="1"/>
              <a:t>iberica</a:t>
            </a:r>
            <a:r>
              <a:rPr lang="gl-ES" sz="1400" dirty="0"/>
              <a:t>, da serra da Estrela (Portugal) e do oeste de España</a:t>
            </a:r>
          </a:p>
          <a:p>
            <a:r>
              <a:rPr lang="gl-ES" sz="1400" i="1" dirty="0"/>
              <a:t>L. a. </a:t>
            </a:r>
            <a:r>
              <a:rPr lang="gl-ES" sz="1400" i="1" dirty="0" err="1"/>
              <a:t>attenuata</a:t>
            </a:r>
            <a:r>
              <a:rPr lang="gl-ES" sz="1400" dirty="0"/>
              <a:t>, de </a:t>
            </a:r>
            <a:r>
              <a:rPr lang="gl-ES" sz="1400" dirty="0" err="1"/>
              <a:t>Guarda</a:t>
            </a:r>
            <a:r>
              <a:rPr lang="gl-ES" sz="1400" dirty="0"/>
              <a:t> (Portugal) e do oeste de España. </a:t>
            </a:r>
          </a:p>
          <a:p>
            <a:endParaRPr lang="gl-ES" sz="1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19" y="4351277"/>
            <a:ext cx="2691953" cy="215617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85"/>
          <a:stretch/>
        </p:blipFill>
        <p:spPr>
          <a:xfrm>
            <a:off x="4713668" y="231820"/>
            <a:ext cx="7250805" cy="648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62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63682" y="1739130"/>
            <a:ext cx="33602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b="1" i="1" dirty="0" err="1"/>
              <a:t>Leptynia</a:t>
            </a:r>
            <a:r>
              <a:rPr lang="gl-ES" sz="2400" b="1" i="1" dirty="0"/>
              <a:t> </a:t>
            </a:r>
            <a:r>
              <a:rPr lang="gl-ES" sz="2400" b="1" i="1" dirty="0" err="1"/>
              <a:t>caprai</a:t>
            </a:r>
            <a:r>
              <a:rPr lang="gl-ES" sz="2000" dirty="0"/>
              <a:t> (1996). Atópase en matos do centro-sur de España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63" y="4146998"/>
            <a:ext cx="2455705" cy="196456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06" y="202350"/>
            <a:ext cx="5044165" cy="621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22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58217" y="1582960"/>
            <a:ext cx="33087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b="1" i="1" dirty="0" err="1"/>
              <a:t>Leptynia</a:t>
            </a:r>
            <a:r>
              <a:rPr lang="gl-ES" sz="2400" b="1" i="1" dirty="0"/>
              <a:t> </a:t>
            </a:r>
            <a:r>
              <a:rPr lang="gl-ES" sz="2400" b="1" i="1" dirty="0" err="1"/>
              <a:t>montana</a:t>
            </a:r>
            <a:r>
              <a:rPr lang="gl-ES" sz="2400" dirty="0"/>
              <a:t> </a:t>
            </a:r>
            <a:r>
              <a:rPr lang="gl-ES" sz="2000" dirty="0"/>
              <a:t>(1996). Atópase en matos do centro-norte de España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05" y="4185634"/>
            <a:ext cx="2735928" cy="221543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625" y="1289921"/>
            <a:ext cx="6522126" cy="41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060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94066" y="456625"/>
            <a:ext cx="408096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b="1" i="1" dirty="0" err="1"/>
              <a:t>Pijnackeria</a:t>
            </a:r>
            <a:r>
              <a:rPr lang="gl-ES" sz="2400" b="1" i="1" dirty="0"/>
              <a:t> </a:t>
            </a:r>
            <a:r>
              <a:rPr lang="gl-ES" sz="2400" b="1" i="1" dirty="0" err="1"/>
              <a:t>hispanica</a:t>
            </a:r>
            <a:r>
              <a:rPr lang="gl-ES" sz="2000" dirty="0"/>
              <a:t>. Atópase en matos do centro sur de España. Mide entre 5 e 6 </a:t>
            </a:r>
            <a:r>
              <a:rPr lang="gl-ES" sz="2000" dirty="0" err="1"/>
              <a:t>cm</a:t>
            </a:r>
            <a:r>
              <a:rPr lang="gl-ES" sz="2000" dirty="0"/>
              <a:t> de longo. Enterra os ovos en pequenos grupos (3 a 5) que vai poñendo ao longo do verán, ata uns 100 en total.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08" y="318403"/>
            <a:ext cx="6349286" cy="458735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827" y="3715923"/>
            <a:ext cx="4969607" cy="29507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99" y="3329374"/>
            <a:ext cx="38862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45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23741" y="5543109"/>
            <a:ext cx="110672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gl-ES" sz="2800" b="1" dirty="0"/>
              <a:t>Disimulaba tan ben... que case era velo e non velo.</a:t>
            </a:r>
          </a:p>
          <a:p>
            <a:pPr algn="ctr"/>
            <a:r>
              <a:rPr lang="gl-ES" sz="2800" b="1" dirty="0"/>
              <a:t>Tiña forma de pau e cor de pau, e estaba talmente quedo.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5"/>
          <a:stretch/>
        </p:blipFill>
        <p:spPr>
          <a:xfrm>
            <a:off x="1678546" y="489397"/>
            <a:ext cx="8757634" cy="50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611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83758" y="1042047"/>
            <a:ext cx="30796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b="1" i="1" dirty="0" err="1"/>
              <a:t>Pijnackeria</a:t>
            </a:r>
            <a:r>
              <a:rPr lang="gl-ES" sz="2400" b="1" i="1" dirty="0"/>
              <a:t> </a:t>
            </a:r>
            <a:r>
              <a:rPr lang="gl-ES" sz="2400" b="1" i="1" dirty="0" err="1"/>
              <a:t>barbarae</a:t>
            </a:r>
            <a:r>
              <a:rPr lang="gl-ES" sz="2000" dirty="0"/>
              <a:t>. Descrito no 2013. Atópase nun espazo moi reducido do leste de España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045" y="272837"/>
            <a:ext cx="4327301" cy="649500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58" y="3255001"/>
            <a:ext cx="39052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107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83964" y="1570080"/>
            <a:ext cx="36463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b="1" i="1" dirty="0" err="1"/>
              <a:t>Pijnackeria</a:t>
            </a:r>
            <a:r>
              <a:rPr lang="gl-ES" sz="2400" b="1" i="1" dirty="0"/>
              <a:t> </a:t>
            </a:r>
            <a:r>
              <a:rPr lang="gl-ES" sz="2400" b="1" i="1" dirty="0" err="1"/>
              <a:t>lelongi</a:t>
            </a:r>
            <a:r>
              <a:rPr lang="gl-ES" sz="2000" dirty="0"/>
              <a:t>. Descrita no 2013. Atópase ao norte da </a:t>
            </a:r>
            <a:r>
              <a:rPr lang="gl-ES" sz="2000" dirty="0" err="1"/>
              <a:t>Comunitat</a:t>
            </a:r>
            <a:r>
              <a:rPr lang="gl-ES" sz="2000" dirty="0"/>
              <a:t> Valenciana, no leste de España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76" y="3449593"/>
            <a:ext cx="3886200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867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03660" y="784919"/>
            <a:ext cx="33243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b="1" i="1" dirty="0" err="1"/>
              <a:t>Pijnackeria</a:t>
            </a:r>
            <a:r>
              <a:rPr lang="gl-ES" sz="2400" b="1" i="1" dirty="0"/>
              <a:t> </a:t>
            </a:r>
            <a:r>
              <a:rPr lang="gl-ES" sz="2400" b="1" i="1" dirty="0" err="1"/>
              <a:t>lucianae</a:t>
            </a:r>
            <a:r>
              <a:rPr lang="gl-ES" sz="2000" dirty="0"/>
              <a:t>. Descrita no 2013. Atópase nos arredores de </a:t>
            </a:r>
            <a:r>
              <a:rPr lang="gl-ES" sz="2000" dirty="0" err="1"/>
              <a:t>Alcoi</a:t>
            </a:r>
            <a:r>
              <a:rPr lang="gl-ES" sz="2000" dirty="0"/>
              <a:t>, no leste de España.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0" y="3567449"/>
            <a:ext cx="3416458" cy="27549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43" y="784919"/>
            <a:ext cx="7462217" cy="459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394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29418" y="655682"/>
            <a:ext cx="3131214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b="1" i="1" dirty="0" err="1"/>
              <a:t>Pijnackeria</a:t>
            </a:r>
            <a:r>
              <a:rPr lang="gl-ES" sz="2400" b="1" i="1" dirty="0"/>
              <a:t> </a:t>
            </a:r>
            <a:r>
              <a:rPr lang="gl-ES" sz="2400" b="1" i="1" dirty="0" err="1"/>
              <a:t>masettii</a:t>
            </a:r>
            <a:r>
              <a:rPr lang="gl-ES" sz="2000" dirty="0"/>
              <a:t>. Descrito en 2013. Atópase en matos do leste e do centro de España e do sur de Francia</a:t>
            </a:r>
          </a:p>
          <a:p>
            <a:r>
              <a:rPr lang="gl-ES" sz="2000" dirty="0"/>
              <a:t>Mide entre 5 e 6 </a:t>
            </a:r>
            <a:r>
              <a:rPr lang="gl-ES" sz="2000" dirty="0" err="1"/>
              <a:t>cm</a:t>
            </a:r>
            <a:r>
              <a:rPr lang="gl-ES" sz="2000" dirty="0"/>
              <a:t>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355" y="799577"/>
            <a:ext cx="7489574" cy="525349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64" y="3825025"/>
            <a:ext cx="3711179" cy="272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871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32448" y="887501"/>
            <a:ext cx="3276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gl-ES" sz="2400" b="1" i="1" dirty="0" err="1"/>
              <a:t>Pijnackeria</a:t>
            </a:r>
            <a:r>
              <a:rPr lang="gl-ES" sz="2400" b="1" i="1" dirty="0"/>
              <a:t> </a:t>
            </a:r>
            <a:r>
              <a:rPr lang="gl-ES" sz="2400" b="1" i="1" dirty="0" err="1"/>
              <a:t>originis</a:t>
            </a:r>
            <a:r>
              <a:rPr lang="gl-ES" sz="2000" dirty="0"/>
              <a:t>. Descrita no 2013. </a:t>
            </a:r>
          </a:p>
          <a:p>
            <a:r>
              <a:rPr lang="gl-ES" sz="2000" dirty="0"/>
              <a:t>Atópase na serra de </a:t>
            </a:r>
            <a:r>
              <a:rPr lang="gl-ES" sz="2000" dirty="0" err="1"/>
              <a:t>Cazorla</a:t>
            </a:r>
            <a:r>
              <a:rPr lang="gl-ES" sz="2000" dirty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35" y="3309870"/>
            <a:ext cx="3414997" cy="278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190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53793" y="1455313"/>
            <a:ext cx="3013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b="1" i="1" dirty="0" err="1"/>
              <a:t>Pijnackeria</a:t>
            </a:r>
            <a:r>
              <a:rPr lang="gl-ES" sz="2400" b="1" i="1" dirty="0"/>
              <a:t> </a:t>
            </a:r>
            <a:r>
              <a:rPr lang="gl-ES" sz="2400" b="1" i="1" dirty="0" err="1"/>
              <a:t>recondita</a:t>
            </a:r>
            <a:r>
              <a:rPr lang="gl-ES" sz="2000" dirty="0"/>
              <a:t>. Descrita o ano 2015. Atópase na Serra Nevada, Granada.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3" y="3818048"/>
            <a:ext cx="3021586" cy="24410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079" y="901521"/>
            <a:ext cx="8041443" cy="535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701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005" y="990105"/>
            <a:ext cx="3811996" cy="509171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" b="18880"/>
          <a:stretch/>
        </p:blipFill>
        <p:spPr>
          <a:xfrm>
            <a:off x="223258" y="193184"/>
            <a:ext cx="7632855" cy="318108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34096" y="565102"/>
            <a:ext cx="616898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l-ES" sz="2400" b="1" dirty="0"/>
              <a:t>E até aquí o que din feito. </a:t>
            </a:r>
          </a:p>
          <a:p>
            <a:r>
              <a:rPr lang="gl-ES" sz="2400" b="1" dirty="0"/>
              <a:t>Agardo que a alguén lle sexa de proveito... </a:t>
            </a:r>
          </a:p>
          <a:p>
            <a:r>
              <a:rPr lang="gl-ES" dirty="0"/>
              <a:t>Os bechos pau non son doados de ver e, a maiores, as especies de </a:t>
            </a:r>
            <a:r>
              <a:rPr lang="gl-ES" i="1" dirty="0" err="1"/>
              <a:t>Pijnackeria</a:t>
            </a:r>
            <a:r>
              <a:rPr lang="gl-ES" dirty="0"/>
              <a:t>, que foron descritas hai poucos anos, son moi semellantes entre si, algunhas teñen unha distribución moi reducida, e entre eles so se diferencian en detalles difíciles de observar, polo que non é doado atopar imaxes.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58" y="5209470"/>
            <a:ext cx="7401035" cy="131685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1B4402E-153C-EAD0-28BD-8BFB23BDD7FA}"/>
              </a:ext>
            </a:extLst>
          </p:cNvPr>
          <p:cNvSpPr txBox="1"/>
          <p:nvPr/>
        </p:nvSpPr>
        <p:spPr>
          <a:xfrm>
            <a:off x="7366478" y="6081815"/>
            <a:ext cx="100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2023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772407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59345" y="5710534"/>
            <a:ext cx="113634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E </a:t>
            </a:r>
            <a:r>
              <a:rPr lang="pt-BR" sz="2800" b="1" dirty="0" err="1"/>
              <a:t>alí</a:t>
            </a:r>
            <a:r>
              <a:rPr lang="pt-BR" sz="2800" b="1" dirty="0"/>
              <a:t> botou </a:t>
            </a:r>
            <a:r>
              <a:rPr lang="pt-BR" sz="2800" b="1" dirty="0" err="1"/>
              <a:t>un</a:t>
            </a:r>
            <a:r>
              <a:rPr lang="pt-BR" sz="2800" b="1" dirty="0"/>
              <a:t> </a:t>
            </a:r>
            <a:r>
              <a:rPr lang="pt-BR" sz="2800" b="1" dirty="0" err="1"/>
              <a:t>bo</a:t>
            </a:r>
            <a:r>
              <a:rPr lang="pt-BR" sz="2800" b="1" dirty="0"/>
              <a:t> </a:t>
            </a:r>
            <a:r>
              <a:rPr lang="pt-BR" sz="2800" b="1" dirty="0" err="1"/>
              <a:t>anaco</a:t>
            </a:r>
            <a:r>
              <a:rPr lang="pt-BR" sz="2800" b="1" dirty="0"/>
              <a:t> gozando do </a:t>
            </a:r>
            <a:r>
              <a:rPr lang="pt-BR" sz="2800" b="1" dirty="0" err="1"/>
              <a:t>descubrimento</a:t>
            </a:r>
            <a:r>
              <a:rPr lang="pt-BR" sz="2800" b="1" dirty="0"/>
              <a:t> </a:t>
            </a:r>
          </a:p>
          <a:p>
            <a:pPr algn="ctr"/>
            <a:r>
              <a:rPr lang="pt-BR" sz="2800" b="1" dirty="0"/>
              <a:t>e </a:t>
            </a:r>
            <a:r>
              <a:rPr lang="pt-BR" sz="2800" b="1" dirty="0" err="1"/>
              <a:t>enchéndose</a:t>
            </a:r>
            <a:r>
              <a:rPr lang="pt-BR" sz="2800" b="1" dirty="0"/>
              <a:t> de preguntas sobre o </a:t>
            </a:r>
            <a:r>
              <a:rPr lang="pt-BR" sz="2800" b="1" dirty="0" err="1"/>
              <a:t>becho</a:t>
            </a:r>
            <a:r>
              <a:rPr lang="pt-BR" sz="2800" b="1" dirty="0"/>
              <a:t> e o </a:t>
            </a:r>
            <a:r>
              <a:rPr lang="pt-BR" sz="2800" b="1" dirty="0" err="1"/>
              <a:t>suceso</a:t>
            </a:r>
            <a:r>
              <a:rPr lang="pt-BR" sz="2800" b="1" dirty="0"/>
              <a:t>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025" y="281992"/>
            <a:ext cx="8416344" cy="542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376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22985" y="5926966"/>
            <a:ext cx="106036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2800" b="1" dirty="0" err="1">
                <a:solidFill>
                  <a:prstClr val="black"/>
                </a:solidFill>
              </a:rPr>
              <a:t>Sabía</a:t>
            </a:r>
            <a:r>
              <a:rPr lang="pt-BR" sz="2800" b="1" dirty="0">
                <a:solidFill>
                  <a:prstClr val="black"/>
                </a:solidFill>
              </a:rPr>
              <a:t> deles polos </a:t>
            </a:r>
            <a:r>
              <a:rPr lang="pt-BR" sz="2800" b="1" dirty="0" err="1">
                <a:solidFill>
                  <a:prstClr val="black"/>
                </a:solidFill>
              </a:rPr>
              <a:t>libros</a:t>
            </a:r>
            <a:r>
              <a:rPr lang="pt-BR" sz="2800" b="1" dirty="0">
                <a:solidFill>
                  <a:prstClr val="black"/>
                </a:solidFill>
              </a:rPr>
              <a:t>, mais nunca os vira de preto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359" y="426096"/>
            <a:ext cx="8022857" cy="5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55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34096" y="6022383"/>
            <a:ext cx="10758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/>
              <a:t>Logo </a:t>
            </a:r>
            <a:r>
              <a:rPr lang="pt-BR" sz="2800" b="1" dirty="0" err="1"/>
              <a:t>quixo</a:t>
            </a:r>
            <a:r>
              <a:rPr lang="pt-BR" sz="2800" b="1" dirty="0"/>
              <a:t> saber </a:t>
            </a:r>
            <a:r>
              <a:rPr lang="pt-BR" sz="2800" b="1" dirty="0" err="1"/>
              <a:t>máis</a:t>
            </a:r>
            <a:r>
              <a:rPr lang="pt-BR" sz="2800" b="1" dirty="0"/>
              <a:t>...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85" y="815097"/>
            <a:ext cx="11872174" cy="491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93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5" y="320576"/>
            <a:ext cx="11127346" cy="552033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95459" y="6129530"/>
            <a:ext cx="11062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prstClr val="black"/>
                </a:solidFill>
              </a:rPr>
              <a:t>e </a:t>
            </a:r>
            <a:r>
              <a:rPr lang="pt-BR" sz="2800" b="1" dirty="0" err="1">
                <a:solidFill>
                  <a:prstClr val="black"/>
                </a:solidFill>
              </a:rPr>
              <a:t>meteuse</a:t>
            </a:r>
            <a:r>
              <a:rPr lang="pt-BR" sz="2800" b="1" dirty="0">
                <a:solidFill>
                  <a:prstClr val="black"/>
                </a:solidFill>
              </a:rPr>
              <a:t> neste enredo. </a:t>
            </a:r>
            <a:endParaRPr lang="gl-ES" dirty="0"/>
          </a:p>
        </p:txBody>
      </p:sp>
    </p:spTree>
    <p:extLst>
      <p:ext uri="{BB962C8B-B14F-4D97-AF65-F5344CB8AC3E}">
        <p14:creationId xmlns:p14="http://schemas.microsoft.com/office/powerpoint/2010/main" val="3534963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502326" y="2013351"/>
            <a:ext cx="3837854" cy="409342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400" dirty="0"/>
              <a:t>     </a:t>
            </a:r>
            <a:r>
              <a:rPr lang="es-ES" sz="4400" dirty="0" err="1"/>
              <a:t>becho</a:t>
            </a:r>
            <a:r>
              <a:rPr lang="es-ES" sz="4400" dirty="0"/>
              <a:t> </a:t>
            </a:r>
            <a:r>
              <a:rPr lang="es-ES" sz="4400" dirty="0" err="1"/>
              <a:t>pau</a:t>
            </a:r>
            <a:endParaRPr lang="es-ES" sz="4400" dirty="0"/>
          </a:p>
          <a:p>
            <a:endParaRPr lang="es-ES" sz="2400" dirty="0"/>
          </a:p>
          <a:p>
            <a:r>
              <a:rPr lang="es-ES" sz="2400" dirty="0"/>
              <a:t>               insecto palo</a:t>
            </a:r>
          </a:p>
          <a:p>
            <a:r>
              <a:rPr lang="es-ES" sz="2400" dirty="0"/>
              <a:t>               </a:t>
            </a:r>
            <a:r>
              <a:rPr lang="es-ES" sz="2400" dirty="0" err="1"/>
              <a:t>makil</a:t>
            </a:r>
            <a:r>
              <a:rPr lang="es-ES" sz="2400" dirty="0"/>
              <a:t> </a:t>
            </a:r>
            <a:r>
              <a:rPr lang="es-ES" sz="2400" dirty="0" err="1"/>
              <a:t>insektua</a:t>
            </a:r>
            <a:endParaRPr lang="es-ES" sz="2400" dirty="0"/>
          </a:p>
          <a:p>
            <a:r>
              <a:rPr lang="es-ES" sz="2400" dirty="0"/>
              <a:t>               </a:t>
            </a:r>
            <a:r>
              <a:rPr lang="es-ES" sz="2400" dirty="0" err="1"/>
              <a:t>cavall</a:t>
            </a:r>
            <a:r>
              <a:rPr lang="es-ES" sz="2400" dirty="0"/>
              <a:t> de </a:t>
            </a:r>
            <a:r>
              <a:rPr lang="es-ES" sz="2400" dirty="0" err="1"/>
              <a:t>garrot</a:t>
            </a:r>
            <a:endParaRPr lang="es-ES" sz="2400" dirty="0"/>
          </a:p>
          <a:p>
            <a:r>
              <a:rPr lang="es-ES" sz="2400" dirty="0"/>
              <a:t>               bicho-</a:t>
            </a:r>
            <a:r>
              <a:rPr lang="es-ES" sz="2400" dirty="0" err="1"/>
              <a:t>pau</a:t>
            </a:r>
            <a:endParaRPr lang="es-ES" sz="2400" dirty="0"/>
          </a:p>
          <a:p>
            <a:r>
              <a:rPr lang="es-ES" sz="2400" dirty="0"/>
              <a:t>               </a:t>
            </a:r>
            <a:r>
              <a:rPr lang="es-ES" sz="2400" dirty="0" err="1"/>
              <a:t>stick</a:t>
            </a:r>
            <a:r>
              <a:rPr lang="es-ES" sz="2400" dirty="0"/>
              <a:t> </a:t>
            </a:r>
            <a:r>
              <a:rPr lang="es-ES" sz="2400" dirty="0" err="1"/>
              <a:t>insect</a:t>
            </a:r>
            <a:endParaRPr lang="es-ES" sz="2400" dirty="0"/>
          </a:p>
          <a:p>
            <a:r>
              <a:rPr lang="es-ES" sz="2400" dirty="0"/>
              <a:t>               </a:t>
            </a:r>
            <a:r>
              <a:rPr lang="es-ES" sz="2400" dirty="0" err="1"/>
              <a:t>phasme</a:t>
            </a:r>
            <a:r>
              <a:rPr lang="es-ES" sz="2400" dirty="0"/>
              <a:t>         </a:t>
            </a:r>
          </a:p>
          <a:p>
            <a:r>
              <a:rPr lang="es-ES" sz="2400" dirty="0"/>
              <a:t>               </a:t>
            </a:r>
            <a:r>
              <a:rPr lang="es-ES" sz="2400" dirty="0" err="1"/>
              <a:t>gespenstschrecken</a:t>
            </a:r>
            <a:endParaRPr lang="es-ES" sz="2400" dirty="0"/>
          </a:p>
          <a:p>
            <a:r>
              <a:rPr lang="es-ES" sz="2400" dirty="0"/>
              <a:t>               </a:t>
            </a:r>
            <a:r>
              <a:rPr lang="es-ES" sz="2400" dirty="0" err="1"/>
              <a:t>insetto</a:t>
            </a:r>
            <a:r>
              <a:rPr lang="es-ES" sz="2400" dirty="0"/>
              <a:t> </a:t>
            </a:r>
            <a:r>
              <a:rPr lang="es-ES" sz="2400" dirty="0" err="1"/>
              <a:t>stecco</a:t>
            </a:r>
            <a:endParaRPr lang="es-ES" sz="2400" dirty="0"/>
          </a:p>
        </p:txBody>
      </p:sp>
      <p:pic>
        <p:nvPicPr>
          <p:cNvPr id="3" name="3 Imagen" descr="bandeira ale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951" y="5372411"/>
            <a:ext cx="43180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4 Imagen" descr="bandeira ca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951" y="3932549"/>
            <a:ext cx="458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5 Imagen" descr="bandeira esp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951" y="3211824"/>
            <a:ext cx="4286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6 Imagen" descr="bandeira eusk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951" y="3572186"/>
            <a:ext cx="473075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7 Imagen" descr="bandeira fr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951" y="5013636"/>
            <a:ext cx="42703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8 Imagen" descr="bandeira gal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0963" y="2276786"/>
            <a:ext cx="534988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9 Imagen" descr="bandeira ing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951" y="4681849"/>
            <a:ext cx="42227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10 Imagen" descr="bandeira ita.jpg"/>
          <p:cNvPicPr>
            <a:picLocks noChangeAspect="1"/>
          </p:cNvPicPr>
          <p:nvPr/>
        </p:nvPicPr>
        <p:blipFill>
          <a:blip r:embed="rId9" cstate="print"/>
          <a:srcRect l="7018"/>
          <a:stretch>
            <a:fillRect/>
          </a:stretch>
        </p:blipFill>
        <p:spPr bwMode="auto">
          <a:xfrm>
            <a:off x="1075951" y="5732774"/>
            <a:ext cx="4492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1 Imagen" descr="bandeira port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951" y="4292911"/>
            <a:ext cx="43338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84878" y="1365084"/>
            <a:ext cx="7306857" cy="388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794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1688</Words>
  <Application>Microsoft Office PowerPoint</Application>
  <PresentationFormat>Panorámica</PresentationFormat>
  <Paragraphs>139</Paragraphs>
  <Slides>46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1" baseType="lpstr">
      <vt:lpstr>Arial</vt:lpstr>
      <vt:lpstr>Bradley Hand ITC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Mon</dc:creator>
  <cp:lastModifiedBy>LENOVO</cp:lastModifiedBy>
  <cp:revision>98</cp:revision>
  <dcterms:created xsi:type="dcterms:W3CDTF">2023-11-16T11:58:08Z</dcterms:created>
  <dcterms:modified xsi:type="dcterms:W3CDTF">2024-03-16T11:40:39Z</dcterms:modified>
</cp:coreProperties>
</file>